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859" r:id="rId2"/>
    <p:sldId id="1009" r:id="rId3"/>
    <p:sldId id="1046" r:id="rId4"/>
    <p:sldId id="1010" r:id="rId5"/>
    <p:sldId id="1011" r:id="rId6"/>
    <p:sldId id="1012" r:id="rId7"/>
    <p:sldId id="1013" r:id="rId8"/>
    <p:sldId id="1016" r:id="rId9"/>
    <p:sldId id="1017" r:id="rId10"/>
    <p:sldId id="1047" r:id="rId11"/>
    <p:sldId id="1018" r:id="rId12"/>
    <p:sldId id="1019" r:id="rId13"/>
    <p:sldId id="1020" r:id="rId14"/>
    <p:sldId id="1021" r:id="rId15"/>
    <p:sldId id="1014" r:id="rId16"/>
    <p:sldId id="1022" r:id="rId17"/>
    <p:sldId id="1023" r:id="rId18"/>
    <p:sldId id="1024" r:id="rId19"/>
    <p:sldId id="1048" r:id="rId20"/>
    <p:sldId id="1025" r:id="rId21"/>
    <p:sldId id="1026" r:id="rId22"/>
    <p:sldId id="1027" r:id="rId23"/>
    <p:sldId id="1050" r:id="rId24"/>
    <p:sldId id="1052" r:id="rId25"/>
    <p:sldId id="1054" r:id="rId26"/>
    <p:sldId id="1029" r:id="rId27"/>
    <p:sldId id="1030" r:id="rId28"/>
    <p:sldId id="1031" r:id="rId29"/>
    <p:sldId id="1032" r:id="rId30"/>
    <p:sldId id="1033" r:id="rId31"/>
    <p:sldId id="1055" r:id="rId32"/>
    <p:sldId id="1034" r:id="rId33"/>
    <p:sldId id="1057" r:id="rId34"/>
    <p:sldId id="1035" r:id="rId35"/>
    <p:sldId id="1036" r:id="rId36"/>
    <p:sldId id="1037" r:id="rId37"/>
    <p:sldId id="1038" r:id="rId38"/>
    <p:sldId id="1058" r:id="rId39"/>
    <p:sldId id="1059" r:id="rId40"/>
    <p:sldId id="1061" r:id="rId41"/>
    <p:sldId id="1042" r:id="rId42"/>
    <p:sldId id="1040" r:id="rId43"/>
    <p:sldId id="1041" r:id="rId44"/>
    <p:sldId id="1043" r:id="rId45"/>
    <p:sldId id="1044" r:id="rId46"/>
    <p:sldId id="1062" r:id="rId47"/>
    <p:sldId id="1045" r:id="rId4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山东省日照市东港区期末试卷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ride my bike. But I’m not sure about the way. Can you tell me how to get there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Sure. Go straight on and turn left at the crossing. Then you can see the park on your right.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very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708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34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is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he go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and turn left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0630" y="16606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947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622784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笔答部分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同学们好，我是大明。本学期我和我的小伙伴们在学校里学到了很多知识和技能，现在让我们一起来分享一下吧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19.jpg" descr="id:21474894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5686" y="1179079"/>
            <a:ext cx="1114921" cy="152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五、体育课上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同学们都精进了各种技能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看看他们都会些什么吧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</a:p>
        </p:txBody>
      </p:sp>
      <p:pic>
        <p:nvPicPr>
          <p:cNvPr id="3" name="qtf520.jpg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03778" y="2169720"/>
            <a:ext cx="1863323" cy="190038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8386" y="15025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Fangfang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sports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</a:p>
        </p:txBody>
      </p:sp>
      <p:pic>
        <p:nvPicPr>
          <p:cNvPr id="3" name="qtf521.jpg" descr="id:21474894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03778" y="1988840"/>
            <a:ext cx="2619092" cy="17669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863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22.jpg" descr="id:21474894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51190" y="1844824"/>
            <a:ext cx="2630651" cy="13725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3760" y="8722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Maomao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</a:p>
        </p:txBody>
      </p:sp>
      <p:pic>
        <p:nvPicPr>
          <p:cNvPr id="3" name="qtf523.jpg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1628800"/>
            <a:ext cx="1397873" cy="20372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162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37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taijiquan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exercises</a:t>
            </a: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24.jpg" descr="id:21474895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35366" y="1916832"/>
            <a:ext cx="1394063" cy="20636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9508" y="8353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01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5547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六、阅读课中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我们读到森林童话的故事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小动物们在即将举行的运动会上都选择了自己的运动项目。请将合适的词汇填到相应位置。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animals in the forest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在森林里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going to have a sports day this 26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run 27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going to run the 200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jump 28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8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is going to do the high jump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Duck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going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29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400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 is fat but he is going to run 30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每一天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 on sports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day,Pig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77979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every day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high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month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101182" y="2186004"/>
            <a:ext cx="7600704" cy="59492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600" kern="1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321981"/>
              </p:ext>
            </p:extLst>
          </p:nvPr>
        </p:nvGraphicFramePr>
        <p:xfrm>
          <a:off x="2939139" y="3597012"/>
          <a:ext cx="1211851" cy="480060"/>
        </p:xfrm>
        <a:graphic>
          <a:graphicData uri="http://schemas.openxmlformats.org/drawingml/2006/table">
            <a:tbl>
              <a:tblPr firstRow="1" firstCol="1" bandRow="1"/>
              <a:tblGrid>
                <a:gridCol w="1211851">
                  <a:extLst>
                    <a:ext uri="{9D8B030D-6E8A-4147-A177-3AD203B41FA5}">
                      <a16:colId xmlns:a16="http://schemas.microsoft.com/office/drawing/2014/main" val="602712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9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4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32064"/>
                  </a:ext>
                </a:extLst>
              </a:tr>
            </a:tbl>
          </a:graphicData>
        </a:graphic>
      </p:graphicFrame>
      <p:pic>
        <p:nvPicPr>
          <p:cNvPr id="7" name="qtf525.jpg" descr="id:2147489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3410894"/>
            <a:ext cx="576064" cy="859029"/>
          </a:xfrm>
          <a:prstGeom prst="rect">
            <a:avLst/>
          </a:prstGeom>
        </p:spPr>
      </p:pic>
      <p:pic>
        <p:nvPicPr>
          <p:cNvPr id="8" name="qtf526.jpg" descr="id:2147489532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1397" y="3955247"/>
            <a:ext cx="498852" cy="847447"/>
          </a:xfrm>
          <a:prstGeom prst="rect">
            <a:avLst/>
          </a:prstGeom>
        </p:spPr>
      </p:pic>
      <p:pic>
        <p:nvPicPr>
          <p:cNvPr id="10" name="qtf528.jpg" descr="id:21474895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09151" y="4730014"/>
            <a:ext cx="555666" cy="778623"/>
          </a:xfrm>
          <a:prstGeom prst="rect">
            <a:avLst/>
          </a:prstGeom>
        </p:spPr>
      </p:pic>
      <p:pic>
        <p:nvPicPr>
          <p:cNvPr id="11" name="qtf529.jpg" descr="id:21474895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55246" y="4838570"/>
            <a:ext cx="936104" cy="63304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005284" y="3546000"/>
            <a:ext cx="111120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month</a:t>
            </a:r>
            <a:endParaRPr lang="zh-CN" altLang="en-US" sz="2600" dirty="0"/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39772"/>
              </p:ext>
            </p:extLst>
          </p:nvPr>
        </p:nvGraphicFramePr>
        <p:xfrm>
          <a:off x="8759502" y="3599602"/>
          <a:ext cx="1400039" cy="480060"/>
        </p:xfrm>
        <a:graphic>
          <a:graphicData uri="http://schemas.openxmlformats.org/drawingml/2006/table">
            <a:tbl>
              <a:tblPr firstRow="1" firstCol="1" bandRow="1"/>
              <a:tblGrid>
                <a:gridCol w="1400039">
                  <a:extLst>
                    <a:ext uri="{9D8B030D-6E8A-4147-A177-3AD203B41FA5}">
                      <a16:colId xmlns:a16="http://schemas.microsoft.com/office/drawing/2014/main" val="602712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9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4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32064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9065178" y="3539364"/>
            <a:ext cx="7024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fast</a:t>
            </a:r>
            <a:endParaRPr lang="zh-CN" altLang="en-US" sz="2600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39745"/>
              </p:ext>
            </p:extLst>
          </p:nvPr>
        </p:nvGraphicFramePr>
        <p:xfrm>
          <a:off x="9803746" y="4205723"/>
          <a:ext cx="1404027" cy="480060"/>
        </p:xfrm>
        <a:graphic>
          <a:graphicData uri="http://schemas.openxmlformats.org/drawingml/2006/table">
            <a:tbl>
              <a:tblPr firstRow="1" firstCol="1" bandRow="1"/>
              <a:tblGrid>
                <a:gridCol w="1404027">
                  <a:extLst>
                    <a:ext uri="{9D8B030D-6E8A-4147-A177-3AD203B41FA5}">
                      <a16:colId xmlns:a16="http://schemas.microsoft.com/office/drawing/2014/main" val="602712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9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4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32064"/>
                  </a:ext>
                </a:extLst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10103493" y="4154731"/>
            <a:ext cx="81624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high</a:t>
            </a:r>
            <a:endParaRPr lang="zh-CN" altLang="en-US" sz="2600" dirty="0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447051"/>
              </p:ext>
            </p:extLst>
          </p:nvPr>
        </p:nvGraphicFramePr>
        <p:xfrm>
          <a:off x="982640" y="5541228"/>
          <a:ext cx="792086" cy="480060"/>
        </p:xfrm>
        <a:graphic>
          <a:graphicData uri="http://schemas.openxmlformats.org/drawingml/2006/table">
            <a:tbl>
              <a:tblPr firstRow="1" firstCol="1" bandRow="1"/>
              <a:tblGrid>
                <a:gridCol w="792086">
                  <a:extLst>
                    <a:ext uri="{9D8B030D-6E8A-4147-A177-3AD203B41FA5}">
                      <a16:colId xmlns:a16="http://schemas.microsoft.com/office/drawing/2014/main" val="602712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9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4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32064"/>
                  </a:ext>
                </a:extLst>
              </a:tr>
            </a:tbl>
          </a:graphicData>
        </a:graphic>
      </p:graphicFrame>
      <p:sp>
        <p:nvSpPr>
          <p:cNvPr id="18" name="矩形 17"/>
          <p:cNvSpPr/>
          <p:nvPr/>
        </p:nvSpPr>
        <p:spPr>
          <a:xfrm>
            <a:off x="998679" y="5496919"/>
            <a:ext cx="70403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run</a:t>
            </a:r>
            <a:endParaRPr lang="zh-CN" altLang="en-US" sz="2600" dirty="0"/>
          </a:p>
        </p:txBody>
      </p:sp>
      <p:pic>
        <p:nvPicPr>
          <p:cNvPr id="19" name="qtf529.jpg" descr="id:2147489569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2964" y="5457423"/>
            <a:ext cx="936104" cy="633049"/>
          </a:xfrm>
          <a:prstGeom prst="rect">
            <a:avLst/>
          </a:prstGeom>
        </p:spPr>
      </p:pic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104837"/>
              </p:ext>
            </p:extLst>
          </p:nvPr>
        </p:nvGraphicFramePr>
        <p:xfrm>
          <a:off x="10442870" y="5541228"/>
          <a:ext cx="1376103" cy="480060"/>
        </p:xfrm>
        <a:graphic>
          <a:graphicData uri="http://schemas.openxmlformats.org/drawingml/2006/table">
            <a:tbl>
              <a:tblPr firstRow="1" firstCol="1" bandRow="1"/>
              <a:tblGrid>
                <a:gridCol w="1376103">
                  <a:extLst>
                    <a:ext uri="{9D8B030D-6E8A-4147-A177-3AD203B41FA5}">
                      <a16:colId xmlns:a16="http://schemas.microsoft.com/office/drawing/2014/main" val="602712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194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64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32064"/>
                  </a:ext>
                </a:extLst>
              </a:tr>
            </a:tbl>
          </a:graphicData>
        </a:graphic>
      </p:graphicFrame>
      <p:sp>
        <p:nvSpPr>
          <p:cNvPr id="21" name="矩形 20"/>
          <p:cNvSpPr/>
          <p:nvPr/>
        </p:nvSpPr>
        <p:spPr>
          <a:xfrm>
            <a:off x="10364606" y="5368843"/>
            <a:ext cx="1563248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every day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60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7067"/>
            <a:ext cx="11485848" cy="130317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本题考查对上下文语境的理解和词汇运用。这里说的是运动会的时间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,month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）符合语境，表示运动会在下个月举行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9709" y="189169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本题考查副词。此处需要一个副词修饰动词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run,fast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）为副词，符合语境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599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本题考查副词。兔子擅长跳高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高高地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）能够准确描述跳跃的特点。故填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672" y="42206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b="1" spc="-6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本题考查动词的正确形式及语境理解。参加</a:t>
            </a:r>
            <a:r>
              <a:rPr lang="en-US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米赛跑</a:t>
            </a:r>
            <a:r>
              <a:rPr lang="en-US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,run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en-US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 going to do </a:t>
            </a:r>
            <a:r>
              <a:rPr lang="en-US" altLang="zh-CN" b="1" spc="-6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是一般将来时的结构，后面用动词原形。故填</a:t>
            </a:r>
            <a:r>
              <a:rPr lang="en-US" altLang="zh-CN" b="1" spc="-6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6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672" y="5417649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本题考查对句子意思的理解和词汇搭配。猪虽然胖但打算每天跑步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,every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每一天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60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一、录音中有五个句子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每个句子听两遍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然后从每小题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三个选项中选出你所听到的单词。将序号填在括号内。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016" y="32129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run fast.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016" y="457142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016" y="58498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 is red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956004" y="27631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9412" y="40484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2726" y="533672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七、英语课上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我们学会了用英文描述图片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你也来试一下吧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请把它们写在四线三格中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注意字母大小写和标点符号。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soya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milk,They,drinking,are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photo,is,sheep,There,a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238553"/>
              </p:ext>
            </p:extLst>
          </p:nvPr>
        </p:nvGraphicFramePr>
        <p:xfrm>
          <a:off x="469704" y="3060071"/>
          <a:ext cx="10971213" cy="584952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140574091"/>
                    </a:ext>
                  </a:extLst>
                </a:gridCol>
              </a:tblGrid>
              <a:tr h="1949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985323"/>
                  </a:ext>
                </a:extLst>
              </a:tr>
              <a:tr h="1949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97801"/>
                  </a:ext>
                </a:extLst>
              </a:tr>
              <a:tr h="1949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2657"/>
                  </a:ext>
                </a:extLst>
              </a:tr>
            </a:tbl>
          </a:graphicData>
        </a:graphic>
      </p:graphicFrame>
      <p:pic>
        <p:nvPicPr>
          <p:cNvPr id="7" name="qtf530.jpg" descr="id:2147489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79622" y="1999690"/>
            <a:ext cx="624200" cy="853246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602637"/>
              </p:ext>
            </p:extLst>
          </p:nvPr>
        </p:nvGraphicFramePr>
        <p:xfrm>
          <a:off x="469703" y="4941158"/>
          <a:ext cx="10971213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140574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985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97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2657"/>
                  </a:ext>
                </a:extLst>
              </a:tr>
            </a:tbl>
          </a:graphicData>
        </a:graphic>
      </p:graphicFrame>
      <p:pic>
        <p:nvPicPr>
          <p:cNvPr id="9" name="qtf531.jpg" descr="id:21474895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29124" y="3987298"/>
            <a:ext cx="925195" cy="71628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495806" y="3041498"/>
            <a:ext cx="3658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504684" y="4912798"/>
            <a:ext cx="3658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459762" y="2879813"/>
            <a:ext cx="11485848" cy="70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drinking soya milk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406574" y="4842022"/>
            <a:ext cx="1148584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12277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r>
              <a:rPr lang="en-US" altLang="zh-CN" dirty="0"/>
              <a:t>33.Sam,ride,horse,a,is going to</a:t>
            </a:r>
            <a:r>
              <a:rPr lang="zh-CN" altLang="zh-CN" dirty="0"/>
              <a:t>　</a:t>
            </a:r>
            <a:endParaRPr lang="zh-CN" altLang="en-US" dirty="0"/>
          </a:p>
        </p:txBody>
      </p:sp>
      <p:pic>
        <p:nvPicPr>
          <p:cNvPr id="3" name="qtf532.jpg" descr="id:214748961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9102" y="729192"/>
            <a:ext cx="779976" cy="87283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22532"/>
              </p:ext>
            </p:extLst>
          </p:nvPr>
        </p:nvGraphicFramePr>
        <p:xfrm>
          <a:off x="370078" y="1700798"/>
          <a:ext cx="10971213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140574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985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97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2657"/>
                  </a:ext>
                </a:extLst>
              </a:tr>
            </a:tbl>
          </a:graphicData>
        </a:graphic>
      </p:graphicFrame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52322" y="24751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cinema,the,Where is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809239"/>
              </p:ext>
            </p:extLst>
          </p:nvPr>
        </p:nvGraphicFramePr>
        <p:xfrm>
          <a:off x="379774" y="3365756"/>
          <a:ext cx="10971213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140574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985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97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2657"/>
                  </a:ext>
                </a:extLst>
              </a:tr>
            </a:tbl>
          </a:graphicData>
        </a:graphic>
      </p:graphicFrame>
      <p:pic>
        <p:nvPicPr>
          <p:cNvPr id="8" name="qtf533.jpg" descr="id:2147489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14569" y="2518485"/>
            <a:ext cx="1345565" cy="71628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2322" y="42930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it,How,is,much</a:t>
            </a:r>
            <a:endParaRPr lang="zh-CN" altLang="en-US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809239"/>
              </p:ext>
            </p:extLst>
          </p:nvPr>
        </p:nvGraphicFramePr>
        <p:xfrm>
          <a:off x="379774" y="5150536"/>
          <a:ext cx="10971213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140574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9853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3197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2657"/>
                  </a:ext>
                </a:extLst>
              </a:tr>
            </a:tbl>
          </a:graphicData>
        </a:graphic>
      </p:graphicFrame>
      <p:pic>
        <p:nvPicPr>
          <p:cNvPr id="11" name="qtf534.jpg" descr="id:21474896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34966" y="4333959"/>
            <a:ext cx="829945" cy="71628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1326213" y="5157192"/>
            <a:ext cx="5453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369546" y="1682633"/>
            <a:ext cx="3658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319382" y="3348000"/>
            <a:ext cx="5453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370078" y="1601143"/>
            <a:ext cx="11485848" cy="70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 going to ride a horse</a:t>
            </a:r>
          </a:p>
        </p:txBody>
      </p:sp>
      <p:sp>
        <p:nvSpPr>
          <p:cNvPr id="17" name="内容占位符 3"/>
          <p:cNvSpPr txBox="1">
            <a:spLocks/>
          </p:cNvSpPr>
          <p:nvPr/>
        </p:nvSpPr>
        <p:spPr bwMode="auto">
          <a:xfrm>
            <a:off x="397696" y="3266724"/>
            <a:ext cx="11485848" cy="70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</a:p>
        </p:txBody>
      </p:sp>
      <p:sp>
        <p:nvSpPr>
          <p:cNvPr id="18" name="内容占位符 3"/>
          <p:cNvSpPr txBox="1">
            <a:spLocks/>
          </p:cNvSpPr>
          <p:nvPr/>
        </p:nvSpPr>
        <p:spPr bwMode="auto">
          <a:xfrm>
            <a:off x="334566" y="5048436"/>
            <a:ext cx="1148584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is 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</a:p>
        </p:txBody>
      </p:sp>
    </p:spTree>
    <p:extLst>
      <p:ext uri="{BB962C8B-B14F-4D97-AF65-F5344CB8AC3E}">
        <p14:creationId xmlns:p14="http://schemas.microsoft.com/office/powerpoint/2010/main" val="386494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八、综合实践课中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老师让我们负责周末家庭野餐的采购。请选择合适的句子补全我和售货员的对话吧。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59762" y="2837835"/>
            <a:ext cx="11386940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some orange juice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want some fruit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is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9411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售货员询问顾客需求时，常用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help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18942" y="2141734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08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some bread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15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59762" y="2204864"/>
            <a:ext cx="11386940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some orange juice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want some fruit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is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10120" y="854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197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15 </a:t>
            </a:r>
            <a:r>
              <a:rPr lang="en-US" altLang="zh-CN" b="1" i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可知，此处询问价格。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much is it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49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5292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Four,please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apples and oranges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nice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apples and four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oranges,please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some juice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59762" y="3041342"/>
            <a:ext cx="11386940" cy="165186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some orange juice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want some fruit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is it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322" y="4769534"/>
            <a:ext cx="11485848" cy="111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顾客买完面包后，售货员推荐水果，顾客回应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“Four apples and four oranges,</a:t>
            </a:r>
          </a:p>
          <a:p>
            <a:pPr algn="l"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，说明顾客还想要水果，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 also want some fruit.”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符合对话逻辑。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58136" y="738070"/>
            <a:ext cx="425116" cy="575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600" dirty="0"/>
              <a:t>D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89336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you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59762" y="2780928"/>
            <a:ext cx="11386940" cy="17717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some orange juice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want some fruit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636587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is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7225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售货员询问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want some 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“Yes,I want some orange juice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我想要一些橙汁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是肯定回答，符合语境。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9137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顾客拿到商品后，通常会表示感谢，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26854" y="854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42542" y="21506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407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九、摄影课上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我们拍了很多照片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请你为照片找到相应的句子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484784"/>
            <a:ext cx="11485848" cy="324653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mtClean="0"/>
              <a:t>A.There are some girls in this photo.They are dancing.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B.This is our teacher.She is taking pictures of us.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C.There are some pupils.They are playing a game.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D.Tiantian is eating fruit.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E.Look at Maomao.She is drinking juice.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6980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229098"/>
              </p:ext>
            </p:extLst>
          </p:nvPr>
        </p:nvGraphicFramePr>
        <p:xfrm>
          <a:off x="406574" y="980728"/>
          <a:ext cx="11377264" cy="5577840"/>
        </p:xfrm>
        <a:graphic>
          <a:graphicData uri="http://schemas.openxmlformats.org/drawingml/2006/table">
            <a:tbl>
              <a:tblPr firstRow="1" firstCol="1" bandRow="1"/>
              <a:tblGrid>
                <a:gridCol w="4320480">
                  <a:extLst>
                    <a:ext uri="{9D8B030D-6E8A-4147-A177-3AD203B41FA5}">
                      <a16:colId xmlns:a16="http://schemas.microsoft.com/office/drawing/2014/main" val="88408430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131543889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are some nice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have a look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8260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155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8457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400654"/>
                  </a:ext>
                </a:extLst>
              </a:tr>
            </a:tbl>
          </a:graphicData>
        </a:graphic>
      </p:graphicFrame>
      <p:pic>
        <p:nvPicPr>
          <p:cNvPr id="3078" name="qtf5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10" y="1700808"/>
            <a:ext cx="1872208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qtf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3330358"/>
            <a:ext cx="1067159" cy="140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qtf5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5049181"/>
            <a:ext cx="1029714" cy="140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828145" y="220342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807174" y="38330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83448" y="5471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061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746450"/>
              </p:ext>
            </p:extLst>
          </p:nvPr>
        </p:nvGraphicFramePr>
        <p:xfrm>
          <a:off x="415452" y="1052736"/>
          <a:ext cx="11368386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3649484">
                  <a:extLst>
                    <a:ext uri="{9D8B030D-6E8A-4147-A177-3AD203B41FA5}">
                      <a16:colId xmlns:a16="http://schemas.microsoft.com/office/drawing/2014/main" val="4016182213"/>
                    </a:ext>
                  </a:extLst>
                </a:gridCol>
                <a:gridCol w="7718902">
                  <a:extLst>
                    <a:ext uri="{9D8B030D-6E8A-4147-A177-3AD203B41FA5}">
                      <a16:colId xmlns:a16="http://schemas.microsoft.com/office/drawing/2014/main" val="279585255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are some nice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have a look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687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83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　　）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689627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Oh,it’s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Children’s 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all have a good time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21428"/>
                  </a:ext>
                </a:extLst>
              </a:tr>
            </a:tbl>
          </a:graphicData>
        </a:graphic>
      </p:graphicFrame>
      <p:pic>
        <p:nvPicPr>
          <p:cNvPr id="5122" name="qtf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16" y="1830594"/>
            <a:ext cx="1990964" cy="134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qtf5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702" y="3681811"/>
            <a:ext cx="1632755" cy="147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194614" y="23942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89751" y="43169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114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十、任务活动课上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我和小伙伴们一起完成了很多事情。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（一）全班一起踏青，同学们都有自己的计划，请你来选一选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40.jpg" descr="id:2147489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2335250"/>
            <a:ext cx="6192688" cy="411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0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49191" y="21328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 is on the bed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49191" y="350100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 together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982638" y="16740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2638" y="29421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123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774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sports day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Hainan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4882" y="13860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086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本题考查对文本细节的理解。根据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“We’re going to play in the park tomorrow.”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可知，他们明天打算去公园玩。所以选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94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047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is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024438" algn="l"/>
                <a:tab pos="5645150" algn="l"/>
                <a:tab pos="8877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5520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本题考查对文本细节的理解。根据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“Amy is going to fly a kite.”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可知，埃米打算放风筝。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7126" y="15483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82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going to take some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jt2a.jpg" descr="id:21474896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0323" y="1484440"/>
            <a:ext cx="1286691" cy="1765535"/>
          </a:xfrm>
          <a:prstGeom prst="rect">
            <a:avLst/>
          </a:prstGeom>
        </p:spPr>
      </p:pic>
      <p:pic>
        <p:nvPicPr>
          <p:cNvPr id="5" name="qtfjt2b.jpg" descr="id:21474896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76636" y="1484784"/>
            <a:ext cx="1294834" cy="1837198"/>
          </a:xfrm>
          <a:prstGeom prst="rect">
            <a:avLst/>
          </a:prstGeom>
        </p:spPr>
      </p:pic>
      <p:pic>
        <p:nvPicPr>
          <p:cNvPr id="6" name="qtfjt2c.jpg" descr="id:21474896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239989" y="1412776"/>
            <a:ext cx="1073328" cy="183719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本题考查对文本细节的理解。根据</a:t>
            </a:r>
            <a:r>
              <a:rPr lang="en-US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pc="-6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going to take some pictures.” </a:t>
            </a:r>
          </a:p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可知，大明打算拍照。所以选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9508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665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3053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is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645150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horse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kite</a:t>
            </a:r>
          </a:p>
          <a:p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75505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本题考查对文本细节的理解。根据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going to row a boat.”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可知，玲玲打算划船。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5294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06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8568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going to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qtfjt3a.jpg" descr="id:21474896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2024352"/>
            <a:ext cx="1186004" cy="1682783"/>
          </a:xfrm>
          <a:prstGeom prst="rect">
            <a:avLst/>
          </a:prstGeom>
        </p:spPr>
      </p:pic>
      <p:pic>
        <p:nvPicPr>
          <p:cNvPr id="5" name="qtfjt3b.jpg" descr="id:21474897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71613" y="2089992"/>
            <a:ext cx="1178545" cy="1617143"/>
          </a:xfrm>
          <a:prstGeom prst="rect">
            <a:avLst/>
          </a:prstGeom>
        </p:spPr>
      </p:pic>
      <p:pic>
        <p:nvPicPr>
          <p:cNvPr id="6" name="qtfjt3c.jpg" descr="id:21474897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928590" y="2089992"/>
            <a:ext cx="1178545" cy="1617143"/>
          </a:xfrm>
          <a:prstGeom prst="rect">
            <a:avLst/>
          </a:prstGeom>
        </p:spPr>
      </p:pic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7988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本题考查对文本细节的理解。根据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... going to fish too.”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可知，玲玲除了划船还打算钓鱼。所以选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13940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31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是我在英国的朋友，寒假快到了，我寄给她一张明信片，向她介绍我国最大的节日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春节。请你根据明信片上的信息来判断正（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Alice,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are some pictures about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Chinese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shopping and clean our houses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702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454827"/>
          </a:xfrm>
        </p:spPr>
        <p:txBody>
          <a:bodyPr/>
          <a:lstStyle/>
          <a:p>
            <a:pPr indent="7112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Chinese New Year’s Eve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除夕夜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big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peanuts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TV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put 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visit our relatives and friends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亲朋好友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says “Happy 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you can come to China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spend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festival 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2615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55826"/>
            <a:ext cx="11485848" cy="6245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is the Chinese New Year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716247"/>
            <a:ext cx="11170384" cy="188110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64882" y="755826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60525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本题考查对春节介绍内容的理解。根据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the Chinese New Year.”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可知，春节就是中国的新年，与题干表述相符。所以选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1028" y="2510652"/>
            <a:ext cx="11485848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shopping and clean our houses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9548" y="2484018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10154"/>
            <a:ext cx="11485848" cy="183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考查对春节前活动描述的理解。根据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“Before the </a:t>
            </a:r>
            <a:r>
              <a:rPr lang="en-US" altLang="zh-CN" b="1" spc="-1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festival,we</a:t>
            </a:r>
            <a:r>
              <a:rPr lang="en-US" altLang="zh-CN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shopping </a:t>
            </a:r>
            <a:endParaRPr lang="en-US" altLang="zh-CN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our houses.”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可知，春节前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购物并打扫房子，与题干表述相符。所以选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63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8147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Chinese New Year’s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noodles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16974"/>
            <a:ext cx="11170384" cy="188110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本题考查对除夕夜活动的理解。根据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Chinese New Year’s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Eve,we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dumplings.”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可知，除夕夜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包饺子，而不是做面条，与题干表述不符。所以选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9463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513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games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11170384" cy="1881105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8498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本题考查对除夕夜饭后活动的理解。根据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dinner,we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TV together.”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可知，晚饭后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一起看电视，而不是玩游戏，与题干表述不符。所以选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2020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490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9330"/>
            <a:ext cx="11485848" cy="338733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二、录音中有五个句子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每个句子听两遍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给下列句子排顺序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17.jpg" descr="id:21474894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95406" y="1340768"/>
            <a:ext cx="3665696" cy="2215831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1200" y="3933056"/>
            <a:ext cx="69584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man. He is looking at the sea.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1200" y="4460909"/>
            <a:ext cx="69584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boy. He is flying a kite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1200" y="4986542"/>
            <a:ext cx="69584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girl. She is swimming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1200" y="5517232"/>
            <a:ext cx="69584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dog. It’s running fast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1200" y="6045085"/>
            <a:ext cx="695848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boy. He is playing football.</a:t>
            </a:r>
          </a:p>
        </p:txBody>
      </p:sp>
      <p:sp>
        <p:nvSpPr>
          <p:cNvPr id="12" name="矩形 11"/>
          <p:cNvSpPr/>
          <p:nvPr/>
        </p:nvSpPr>
        <p:spPr>
          <a:xfrm>
            <a:off x="838622" y="1331734"/>
            <a:ext cx="5180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10</a:t>
            </a:r>
            <a:endParaRPr lang="zh-CN" altLang="en-US" sz="2600" dirty="0"/>
          </a:p>
        </p:txBody>
      </p:sp>
      <p:sp>
        <p:nvSpPr>
          <p:cNvPr id="13" name="矩形 12"/>
          <p:cNvSpPr/>
          <p:nvPr/>
        </p:nvSpPr>
        <p:spPr>
          <a:xfrm>
            <a:off x="919292" y="1901655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7</a:t>
            </a:r>
            <a:endParaRPr lang="zh-CN" altLang="en-US" sz="2600" dirty="0"/>
          </a:p>
        </p:txBody>
      </p:sp>
      <p:sp>
        <p:nvSpPr>
          <p:cNvPr id="14" name="矩形 13"/>
          <p:cNvSpPr/>
          <p:nvPr/>
        </p:nvSpPr>
        <p:spPr>
          <a:xfrm>
            <a:off x="900026" y="2436055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9</a:t>
            </a:r>
            <a:endParaRPr lang="zh-CN" altLang="en-US" sz="2600" dirty="0"/>
          </a:p>
        </p:txBody>
      </p:sp>
      <p:sp>
        <p:nvSpPr>
          <p:cNvPr id="15" name="矩形 14"/>
          <p:cNvSpPr/>
          <p:nvPr/>
        </p:nvSpPr>
        <p:spPr>
          <a:xfrm>
            <a:off x="906468" y="3000515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8</a:t>
            </a:r>
            <a:endParaRPr lang="zh-CN" altLang="en-US" sz="2600" dirty="0"/>
          </a:p>
        </p:txBody>
      </p:sp>
      <p:sp>
        <p:nvSpPr>
          <p:cNvPr id="16" name="矩形 15"/>
          <p:cNvSpPr/>
          <p:nvPr/>
        </p:nvSpPr>
        <p:spPr>
          <a:xfrm>
            <a:off x="900772" y="3539099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6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“Happy 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58324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700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考查对春节祝福语的理解。根据 </a:t>
            </a:r>
            <a:r>
              <a:rPr lang="en-US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says</a:t>
            </a:r>
            <a:r>
              <a:rPr lang="zh-CN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‘Happy New </a:t>
            </a:r>
            <a:r>
              <a:rPr lang="en-US" altLang="zh-CN" sz="2700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 </a:t>
            </a:r>
            <a:endParaRPr lang="en-US" altLang="zh-CN" sz="2700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，在春节我们说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新年快乐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，与题干表述相符。所以选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84941"/>
            <a:ext cx="4154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75887"/>
            <a:ext cx="11170384" cy="188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1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（三）周末休息，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给我打电话讨论周末计划。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Oh,hello,Sam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listening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watching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going to do this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play football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967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park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 is on your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this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0784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根据对话内容，画出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去公园的路线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45.jpg" descr="id:2147489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1556792"/>
            <a:ext cx="5379174" cy="32414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2895" y="1418996"/>
            <a:ext cx="12666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画图略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07829"/>
            <a:ext cx="11485848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straight on. Then turn left. The park is on your right.”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绘制路线：从起点出发，直走，遇到路口向左转，公园就在右边。可自行在纸上按照描述绘制。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71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（二）根据对话内容，找出下列地点在图中的代码。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05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45.jpg" descr="id:2147489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2203804"/>
            <a:ext cx="5737668" cy="345744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42542" y="15109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7866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根据路线可知遇到路口向左转，公园就在右边。可知公园为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45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6884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（三）根据对话内容，选择正确答案。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is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20341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8377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本题考查对对话中人物计划的理解。根据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going to play football this afternoon.”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可知，大明下午打算踢足球。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3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77638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Sam doing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listening to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0589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a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3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本题考查对对话中人物当前行为的理解。根据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watching TV.”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可知，萨姆现在正在看电视。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4538" y="13780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677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（四）根据对话内容，回答问题。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Sam going to play football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179752"/>
              </p:ext>
            </p:extLst>
          </p:nvPr>
        </p:nvGraphicFramePr>
        <p:xfrm>
          <a:off x="460826" y="2276862"/>
          <a:ext cx="11385876" cy="576075"/>
        </p:xfrm>
        <a:graphic>
          <a:graphicData uri="http://schemas.openxmlformats.org/drawingml/2006/table">
            <a:tbl>
              <a:tblPr firstRow="1" firstCol="1" bandRow="1"/>
              <a:tblGrid>
                <a:gridCol w="11385876">
                  <a:extLst>
                    <a:ext uri="{9D8B030D-6E8A-4147-A177-3AD203B41FA5}">
                      <a16:colId xmlns:a16="http://schemas.microsoft.com/office/drawing/2014/main" val="3897202101"/>
                    </a:ext>
                  </a:extLst>
                </a:gridCol>
              </a:tblGrid>
              <a:tr h="19202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5223301"/>
                  </a:ext>
                </a:extLst>
              </a:tr>
              <a:tr h="19202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523539"/>
                  </a:ext>
                </a:extLst>
              </a:tr>
              <a:tr h="19202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870636"/>
                  </a:ext>
                </a:extLst>
              </a:tr>
            </a:tbl>
          </a:graphicData>
        </a:graphic>
      </p:graphicFrame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60826" y="2122237"/>
            <a:ext cx="18899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is.</a:t>
            </a: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52322" y="290810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本题考查对对话中人物计划的理解。根据大明邀请萨姆踢足球，萨姆回答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“Yes,of course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可知，萨姆打算去踢足球。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5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三、录音中有五个句子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每个句子听两遍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然后从每小题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两个选项中选出所听句子的正确回应。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No,I’m going to run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do the high jump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3037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playing football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51976" y="518382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ping-pong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41734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7033" y="405785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about the Mid-Autumn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 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9525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story about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037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jump high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041" y="45633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busy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8403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2239" y="2775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9508" y="40361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将序号填在括号内。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（一）录音中有三个短对话，每个短对话听两遍，然后从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两个选项中选出正确答案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03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wants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 with meat and potato	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 with tomato and egg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63803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hungry,Amy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I want to eat noodles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tomato and egg.</a:t>
            </a:r>
          </a:p>
        </p:txBody>
      </p:sp>
      <p:sp>
        <p:nvSpPr>
          <p:cNvPr id="5" name="矩形 4"/>
          <p:cNvSpPr/>
          <p:nvPr/>
        </p:nvSpPr>
        <p:spPr>
          <a:xfrm>
            <a:off x="964534" y="278092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121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484663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Xiaowei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970088" algn="l"/>
                <a:tab pos="4846638" algn="l"/>
                <a:tab pos="986155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4846638" algn="l"/>
                <a:tab pos="986155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4846638" algn="l"/>
                <a:tab pos="9861550" algn="l"/>
              </a:tabLst>
            </a:pPr>
            <a:endParaRPr lang="en-US" altLang="zh-CN" sz="105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970088" algn="l"/>
                <a:tab pos="4846638" algn="l"/>
                <a:tab pos="9861550" algn="l"/>
              </a:tabLst>
            </a:pPr>
            <a:r>
              <a:rPr lang="en-US" altLang="zh-CN" dirty="0" smtClean="0"/>
              <a:t>	A.	                    B.</a:t>
            </a:r>
            <a:endParaRPr lang="zh-CN" altLang="zh-CN" dirty="0"/>
          </a:p>
        </p:txBody>
      </p:sp>
      <p:pic>
        <p:nvPicPr>
          <p:cNvPr id="3" name="qtf518a.jpg" descr="id:21474894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72693" y="1556792"/>
            <a:ext cx="1946701" cy="1314897"/>
          </a:xfrm>
          <a:prstGeom prst="rect">
            <a:avLst/>
          </a:prstGeom>
        </p:spPr>
      </p:pic>
      <p:pic>
        <p:nvPicPr>
          <p:cNvPr id="4" name="qtf518b.jpg" descr="id:21474894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85259" y="1571523"/>
            <a:ext cx="1754363" cy="131489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8277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doing,Xiaowei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taking a photo.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4630" y="83671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732" y="410370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is going to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0088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100 meters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long jump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531896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going to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going to do the long jump.</a:t>
            </a:r>
          </a:p>
        </p:txBody>
      </p:sp>
      <p:sp>
        <p:nvSpPr>
          <p:cNvPr id="10" name="矩形 9"/>
          <p:cNvSpPr/>
          <p:nvPr/>
        </p:nvSpPr>
        <p:spPr>
          <a:xfrm>
            <a:off x="937264" y="42033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uiExpand="1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（二）录音中有一段长对话，长对话听两遍，然后从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两个选项中选出正确答案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519m.jpg" descr="id:2147489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91632" y="2330922"/>
            <a:ext cx="4224292" cy="1746150"/>
          </a:xfrm>
          <a:prstGeom prst="rect">
            <a:avLst/>
          </a:prstGeom>
        </p:spPr>
      </p:pic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22108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Hi,Tom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you going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Hi,Lily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the park.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is far. How do you get there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3057</Words>
  <Application>Microsoft Office PowerPoint</Application>
  <PresentationFormat>自定义</PresentationFormat>
  <Paragraphs>339</Paragraphs>
  <Slides>47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370</cp:revision>
  <dcterms:created xsi:type="dcterms:W3CDTF">2020-11-06T05:24:00Z</dcterms:created>
  <dcterms:modified xsi:type="dcterms:W3CDTF">2025-06-30T07:46:41Z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